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desplazar la diapositiva</a:t>
            </a:r>
            <a:endParaRPr b="0" lang="es-E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69E1D70-1A91-4450-A00C-AA6586FCB8CF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405DD2F-C2FA-4342-9E20-F6EF69811BC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4A2156-254B-40B5-B0D0-0C3B46EA569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B223E38-F4C4-4A08-A70B-31B2B425C6B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BF2F92F-B43D-4B54-ADE1-2FDFB403F50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1468E0-D5CF-4A39-8B41-CAD9E73A9AA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FECEC3B-58CE-4B1E-BCA0-BB942DF30CC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7BF43BB-9F9E-43E0-956B-D6AEE2AF3D7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A363AA-1868-4500-B720-EDC583786D8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4DB787D-10A4-49C4-AC21-9FD3EFAE20F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5C40F2E-A879-4298-B98B-8F37BFC0661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Pulse para editar el formato del texto de título</a:t>
            </a:r>
            <a:endParaRPr b="0" lang="es-E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s-E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s-E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7" name="Text 0"/>
          <p:cNvSpPr/>
          <p:nvPr/>
        </p:nvSpPr>
        <p:spPr>
          <a:xfrm>
            <a:off x="6280200" y="28728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Gestión de Residuos en Palma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Text 1"/>
          <p:cNvSpPr/>
          <p:nvPr/>
        </p:nvSpPr>
        <p:spPr>
          <a:xfrm>
            <a:off x="6280200" y="463068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Nociones básicas de la gestión de residuos, sistemas de recogida existentes y recogidas complementarias en la ciudad de Palma.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10962360" y="180000"/>
            <a:ext cx="3668040" cy="259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0"/>
          <p:cNvSpPr/>
          <p:nvPr/>
        </p:nvSpPr>
        <p:spPr>
          <a:xfrm>
            <a:off x="793800" y="745200"/>
            <a:ext cx="96206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Datos de Recogida Selectiva 2024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"/>
          <p:cNvSpPr/>
          <p:nvPr/>
        </p:nvSpPr>
        <p:spPr>
          <a:xfrm>
            <a:off x="1478160" y="3381840"/>
            <a:ext cx="278964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4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29.73%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Image 0" descr="preencoded.png"/>
          <p:cNvPicPr/>
          <p:nvPr/>
        </p:nvPicPr>
        <p:blipFill>
          <a:blip r:embed="rId1"/>
          <a:stretch/>
        </p:blipFill>
        <p:spPr>
          <a:xfrm>
            <a:off x="1171800" y="1964160"/>
            <a:ext cx="3402000" cy="3402000"/>
          </a:xfrm>
          <a:prstGeom prst="rect">
            <a:avLst/>
          </a:prstGeom>
          <a:ln w="0">
            <a:noFill/>
          </a:ln>
        </p:spPr>
      </p:pic>
      <p:sp>
        <p:nvSpPr>
          <p:cNvPr id="168" name="Text 2"/>
          <p:cNvSpPr/>
          <p:nvPr/>
        </p:nvSpPr>
        <p:spPr>
          <a:xfrm>
            <a:off x="1029600" y="5650200"/>
            <a:ext cx="36864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Recogida Selectiva Actual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 3"/>
          <p:cNvSpPr/>
          <p:nvPr/>
        </p:nvSpPr>
        <p:spPr>
          <a:xfrm>
            <a:off x="793800" y="6140520"/>
            <a:ext cx="41583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Alcanzada en 2024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 4"/>
          <p:cNvSpPr/>
          <p:nvPr/>
        </p:nvSpPr>
        <p:spPr>
          <a:xfrm>
            <a:off x="5920200" y="3381840"/>
            <a:ext cx="278964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4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70.27%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Image 1" descr="preencoded.png"/>
          <p:cNvPicPr/>
          <p:nvPr/>
        </p:nvPicPr>
        <p:blipFill>
          <a:blip r:embed="rId2"/>
          <a:stretch/>
        </p:blipFill>
        <p:spPr>
          <a:xfrm>
            <a:off x="5614200" y="1964160"/>
            <a:ext cx="3402000" cy="3402000"/>
          </a:xfrm>
          <a:prstGeom prst="rect">
            <a:avLst/>
          </a:prstGeom>
          <a:ln w="0">
            <a:noFill/>
          </a:ln>
        </p:spPr>
      </p:pic>
      <p:sp>
        <p:nvSpPr>
          <p:cNvPr id="172" name="Text 5"/>
          <p:cNvSpPr/>
          <p:nvPr/>
        </p:nvSpPr>
        <p:spPr>
          <a:xfrm>
            <a:off x="5589360" y="5650200"/>
            <a:ext cx="34513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Residuos a Incineración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6"/>
          <p:cNvSpPr/>
          <p:nvPr/>
        </p:nvSpPr>
        <p:spPr>
          <a:xfrm>
            <a:off x="5235840" y="6140520"/>
            <a:ext cx="41583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Van al contenedor de rechazo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7"/>
          <p:cNvSpPr/>
          <p:nvPr/>
        </p:nvSpPr>
        <p:spPr>
          <a:xfrm>
            <a:off x="10362240" y="3381840"/>
            <a:ext cx="278964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44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50%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Image 2" descr="preencoded.png"/>
          <p:cNvPicPr/>
          <p:nvPr/>
        </p:nvPicPr>
        <p:blipFill>
          <a:blip r:embed="rId3"/>
          <a:stretch/>
        </p:blipFill>
        <p:spPr>
          <a:xfrm>
            <a:off x="10056240" y="1964160"/>
            <a:ext cx="3402000" cy="3402000"/>
          </a:xfrm>
          <a:prstGeom prst="rect">
            <a:avLst/>
          </a:prstGeom>
          <a:ln w="0">
            <a:noFill/>
          </a:ln>
        </p:spPr>
      </p:pic>
      <p:sp>
        <p:nvSpPr>
          <p:cNvPr id="176" name="Text 8"/>
          <p:cNvSpPr/>
          <p:nvPr/>
        </p:nvSpPr>
        <p:spPr>
          <a:xfrm>
            <a:off x="10339560" y="5650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Objetivo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 9"/>
          <p:cNvSpPr/>
          <p:nvPr/>
        </p:nvSpPr>
        <p:spPr>
          <a:xfrm>
            <a:off x="9677880" y="6140520"/>
            <a:ext cx="41583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Meta de reciclaje a alcanzar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 10"/>
          <p:cNvSpPr/>
          <p:nvPr/>
        </p:nvSpPr>
        <p:spPr>
          <a:xfrm>
            <a:off x="793800" y="675864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Palma generó 235.584 toneladas de residuos en 2024. Es tarea de todos colaborar en la separación para alcanzar el objetivo del 50% de reciclaje.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4"/>
          <a:stretch/>
        </p:blipFill>
        <p:spPr>
          <a:xfrm>
            <a:off x="12420360" y="57600"/>
            <a:ext cx="2210760" cy="15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0"/>
          <p:cNvSpPr/>
          <p:nvPr/>
        </p:nvSpPr>
        <p:spPr>
          <a:xfrm>
            <a:off x="793800" y="1508760"/>
            <a:ext cx="60098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Índice de Contenidos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Text 1"/>
          <p:cNvSpPr/>
          <p:nvPr/>
        </p:nvSpPr>
        <p:spPr>
          <a:xfrm>
            <a:off x="793800" y="267120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Fraunces Light"/>
                <a:ea typeface="Fraunces Light"/>
              </a:rPr>
              <a:t>01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Shape 2"/>
          <p:cNvSpPr/>
          <p:nvPr/>
        </p:nvSpPr>
        <p:spPr>
          <a:xfrm>
            <a:off x="793800" y="3026160"/>
            <a:ext cx="4196160" cy="30240"/>
          </a:xfrm>
          <a:prstGeom prst="rect">
            <a:avLst/>
          </a:prstGeom>
          <a:solidFill>
            <a:srgbClr val="4389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 3"/>
          <p:cNvSpPr/>
          <p:nvPr/>
        </p:nvSpPr>
        <p:spPr>
          <a:xfrm>
            <a:off x="793800" y="3200760"/>
            <a:ext cx="41961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Calendario de Recogida Selectiva Móvil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Text 4"/>
          <p:cNvSpPr/>
          <p:nvPr/>
        </p:nvSpPr>
        <p:spPr>
          <a:xfrm>
            <a:off x="793800" y="4045320"/>
            <a:ext cx="41961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Sistema de recogida en el centro histórico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 5"/>
          <p:cNvSpPr/>
          <p:nvPr/>
        </p:nvSpPr>
        <p:spPr>
          <a:xfrm>
            <a:off x="5217120" y="267120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Fraunces Light"/>
                <a:ea typeface="Fraunces Light"/>
              </a:rPr>
              <a:t>02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Shape 6"/>
          <p:cNvSpPr/>
          <p:nvPr/>
        </p:nvSpPr>
        <p:spPr>
          <a:xfrm>
            <a:off x="5217120" y="3026160"/>
            <a:ext cx="4196160" cy="30240"/>
          </a:xfrm>
          <a:prstGeom prst="rect">
            <a:avLst/>
          </a:prstGeom>
          <a:solidFill>
            <a:srgbClr val="4389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Text 7"/>
          <p:cNvSpPr/>
          <p:nvPr/>
        </p:nvSpPr>
        <p:spPr>
          <a:xfrm>
            <a:off x="5217120" y="3200760"/>
            <a:ext cx="3656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Recogida Puerta a Puerta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8"/>
          <p:cNvSpPr/>
          <p:nvPr/>
        </p:nvSpPr>
        <p:spPr>
          <a:xfrm>
            <a:off x="5217120" y="3691080"/>
            <a:ext cx="41961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Servicio para polígonos industriales y comercios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 9"/>
          <p:cNvSpPr/>
          <p:nvPr/>
        </p:nvSpPr>
        <p:spPr>
          <a:xfrm>
            <a:off x="9640080" y="267120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Fraunces Light"/>
                <a:ea typeface="Fraunces Light"/>
              </a:rPr>
              <a:t>03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Shape 10"/>
          <p:cNvSpPr/>
          <p:nvPr/>
        </p:nvSpPr>
        <p:spPr>
          <a:xfrm>
            <a:off x="9640080" y="3026160"/>
            <a:ext cx="4196160" cy="30240"/>
          </a:xfrm>
          <a:prstGeom prst="rect">
            <a:avLst/>
          </a:prstGeom>
          <a:solidFill>
            <a:srgbClr val="4389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Text 11"/>
          <p:cNvSpPr/>
          <p:nvPr/>
        </p:nvSpPr>
        <p:spPr>
          <a:xfrm>
            <a:off x="9640080" y="3200760"/>
            <a:ext cx="41961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Recogida en Barrios del Norte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Text 12"/>
          <p:cNvSpPr/>
          <p:nvPr/>
        </p:nvSpPr>
        <p:spPr>
          <a:xfrm>
            <a:off x="9640080" y="4045320"/>
            <a:ext cx="41961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Sistema específico para zonas rurales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13"/>
          <p:cNvSpPr/>
          <p:nvPr/>
        </p:nvSpPr>
        <p:spPr>
          <a:xfrm>
            <a:off x="793800" y="516816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Fraunces Light"/>
                <a:ea typeface="Fraunces Light"/>
              </a:rPr>
              <a:t>04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Shape 14"/>
          <p:cNvSpPr/>
          <p:nvPr/>
        </p:nvSpPr>
        <p:spPr>
          <a:xfrm>
            <a:off x="793800" y="5523120"/>
            <a:ext cx="6407640" cy="30240"/>
          </a:xfrm>
          <a:prstGeom prst="rect">
            <a:avLst/>
          </a:prstGeom>
          <a:solidFill>
            <a:srgbClr val="4389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Text 15"/>
          <p:cNvSpPr/>
          <p:nvPr/>
        </p:nvSpPr>
        <p:spPr>
          <a:xfrm>
            <a:off x="793800" y="56973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Puntos Verdes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16"/>
          <p:cNvSpPr/>
          <p:nvPr/>
        </p:nvSpPr>
        <p:spPr>
          <a:xfrm>
            <a:off x="793800" y="6187680"/>
            <a:ext cx="640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Cómo utilizar correctamente estos espacios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17"/>
          <p:cNvSpPr/>
          <p:nvPr/>
        </p:nvSpPr>
        <p:spPr>
          <a:xfrm>
            <a:off x="7428600" y="516816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Fraunces Light"/>
                <a:ea typeface="Fraunces Light"/>
              </a:rPr>
              <a:t>05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Shape 18"/>
          <p:cNvSpPr/>
          <p:nvPr/>
        </p:nvSpPr>
        <p:spPr>
          <a:xfrm>
            <a:off x="7428600" y="5523120"/>
            <a:ext cx="6407640" cy="30240"/>
          </a:xfrm>
          <a:prstGeom prst="rect">
            <a:avLst/>
          </a:prstGeom>
          <a:solidFill>
            <a:srgbClr val="4389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 19"/>
          <p:cNvSpPr/>
          <p:nvPr/>
        </p:nvSpPr>
        <p:spPr>
          <a:xfrm>
            <a:off x="7428600" y="5697360"/>
            <a:ext cx="39837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Datos de Recogida Selectiva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20"/>
          <p:cNvSpPr/>
          <p:nvPr/>
        </p:nvSpPr>
        <p:spPr>
          <a:xfrm>
            <a:off x="7428600" y="6187680"/>
            <a:ext cx="640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Estadísticas y objetivos de reciclaje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0962720" y="180360"/>
            <a:ext cx="3668040" cy="259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63" name="Text 0"/>
          <p:cNvSpPr/>
          <p:nvPr/>
        </p:nvSpPr>
        <p:spPr>
          <a:xfrm>
            <a:off x="6280200" y="28728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Recogida Selectiva Móvil Centro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1"/>
          <p:cNvSpPr/>
          <p:nvPr/>
        </p:nvSpPr>
        <p:spPr>
          <a:xfrm>
            <a:off x="6280200" y="463068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Sistema de recogida móvil específico para el centro histórico de Palma con calendario establecido para diferentes tipos de residuos.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10962720" y="180360"/>
            <a:ext cx="3668040" cy="259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351520"/>
          </a:xfrm>
          <a:prstGeom prst="rect">
            <a:avLst/>
          </a:prstGeom>
          <a:ln w="0">
            <a:noFill/>
          </a:ln>
        </p:spPr>
      </p:pic>
      <p:sp>
        <p:nvSpPr>
          <p:cNvPr id="67" name="Text 0"/>
          <p:cNvSpPr/>
          <p:nvPr/>
        </p:nvSpPr>
        <p:spPr>
          <a:xfrm>
            <a:off x="658440" y="2869920"/>
            <a:ext cx="8597520" cy="5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601"/>
              </a:lnSpc>
              <a:tabLst>
                <a:tab algn="l" pos="0"/>
              </a:tabLst>
            </a:pPr>
            <a:r>
              <a:rPr b="1" lang="en-US" sz="370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Recogida Puerta a Puerta Industrial</a:t>
            </a:r>
            <a:endParaRPr b="0" lang="es-ES" sz="3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 1"/>
          <p:cNvSpPr/>
          <p:nvPr/>
        </p:nvSpPr>
        <p:spPr>
          <a:xfrm>
            <a:off x="658440" y="3927960"/>
            <a:ext cx="256788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¿Por qué lo hacemos?</a:t>
            </a:r>
            <a:endParaRPr b="0" lang="es-E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2"/>
          <p:cNvSpPr/>
          <p:nvPr/>
        </p:nvSpPr>
        <p:spPr>
          <a:xfrm>
            <a:off x="658440" y="4410000"/>
            <a:ext cx="7804080" cy="90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405449"/>
                </a:solidFill>
                <a:latin typeface="Nobile"/>
                <a:ea typeface="Nobile"/>
              </a:rPr>
              <a:t>Mejorar el servicio para empresas e incrementar el reciclaje. Actualmente solo se recoge selectivamente el 8,5% en polígonos industriales, cuando la media de Palma es del 25%.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3"/>
          <p:cNvSpPr/>
          <p:nvPr/>
        </p:nvSpPr>
        <p:spPr>
          <a:xfrm>
            <a:off x="658440" y="5501160"/>
            <a:ext cx="235152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Objetivo</a:t>
            </a:r>
            <a:endParaRPr b="0" lang="es-E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4"/>
          <p:cNvSpPr/>
          <p:nvPr/>
        </p:nvSpPr>
        <p:spPr>
          <a:xfrm>
            <a:off x="658440" y="5983200"/>
            <a:ext cx="78040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405449"/>
                </a:solidFill>
                <a:latin typeface="Nobile"/>
                <a:ea typeface="Nobile"/>
              </a:rPr>
              <a:t>Un análisis muestra que se podría reciclar un 72% si se separasen correctamente los residuos.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5"/>
          <p:cNvSpPr/>
          <p:nvPr/>
        </p:nvSpPr>
        <p:spPr>
          <a:xfrm>
            <a:off x="8929440" y="3927960"/>
            <a:ext cx="236160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Polígonos Incluidos</a:t>
            </a:r>
            <a:endParaRPr b="0" lang="es-E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 6"/>
          <p:cNvSpPr/>
          <p:nvPr/>
        </p:nvSpPr>
        <p:spPr>
          <a:xfrm>
            <a:off x="8929440" y="4410000"/>
            <a:ext cx="50497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350"/>
              </a:lnSpc>
              <a:buClr>
                <a:srgbClr val="405449"/>
              </a:buClr>
              <a:buFont typeface="Symbol" charset="2"/>
              <a:buChar char=""/>
            </a:pPr>
            <a:r>
              <a:rPr b="0" lang="en-US" sz="1450" spc="-1" strike="noStrike">
                <a:solidFill>
                  <a:srgbClr val="405449"/>
                </a:solidFill>
                <a:latin typeface="Nobile"/>
                <a:ea typeface="Nobile"/>
              </a:rPr>
              <a:t>Son Castelló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7"/>
          <p:cNvSpPr/>
          <p:nvPr/>
        </p:nvSpPr>
        <p:spPr>
          <a:xfrm>
            <a:off x="8929440" y="4776840"/>
            <a:ext cx="50497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350"/>
              </a:lnSpc>
              <a:buClr>
                <a:srgbClr val="405449"/>
              </a:buClr>
              <a:buFont typeface="Symbol" charset="2"/>
              <a:buChar char=""/>
            </a:pPr>
            <a:r>
              <a:rPr b="0" lang="en-US" sz="1450" spc="-1" strike="noStrike">
                <a:solidFill>
                  <a:srgbClr val="405449"/>
                </a:solidFill>
                <a:latin typeface="Nobile"/>
                <a:ea typeface="Nobile"/>
              </a:rPr>
              <a:t>Son Rossinyol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8"/>
          <p:cNvSpPr/>
          <p:nvPr/>
        </p:nvSpPr>
        <p:spPr>
          <a:xfrm>
            <a:off x="8929440" y="5143680"/>
            <a:ext cx="50497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350"/>
              </a:lnSpc>
              <a:buClr>
                <a:srgbClr val="405449"/>
              </a:buClr>
              <a:buFont typeface="Symbol" charset="2"/>
              <a:buChar char=""/>
            </a:pPr>
            <a:r>
              <a:rPr b="0" lang="en-US" sz="1450" spc="-1" strike="noStrike">
                <a:solidFill>
                  <a:srgbClr val="405449"/>
                </a:solidFill>
                <a:latin typeface="Nobile"/>
                <a:ea typeface="Nobile"/>
              </a:rPr>
              <a:t>Can Valero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9"/>
          <p:cNvSpPr/>
          <p:nvPr/>
        </p:nvSpPr>
        <p:spPr>
          <a:xfrm>
            <a:off x="8929440" y="5510520"/>
            <a:ext cx="50497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350"/>
              </a:lnSpc>
              <a:buClr>
                <a:srgbClr val="405449"/>
              </a:buClr>
              <a:buFont typeface="Symbol" charset="2"/>
              <a:buChar char=""/>
            </a:pPr>
            <a:r>
              <a:rPr b="0" lang="en-US" sz="1450" spc="-1" strike="noStrike">
                <a:solidFill>
                  <a:srgbClr val="405449"/>
                </a:solidFill>
                <a:latin typeface="Nobile"/>
                <a:ea typeface="Nobile"/>
              </a:rPr>
              <a:t>Son Valentí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10"/>
          <p:cNvSpPr/>
          <p:nvPr/>
        </p:nvSpPr>
        <p:spPr>
          <a:xfrm>
            <a:off x="8929440" y="5877360"/>
            <a:ext cx="50497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350"/>
              </a:lnSpc>
              <a:buClr>
                <a:srgbClr val="405449"/>
              </a:buClr>
              <a:buFont typeface="Symbol" charset="2"/>
              <a:buChar char=""/>
            </a:pPr>
            <a:r>
              <a:rPr b="0" lang="en-US" sz="1450" spc="-1" strike="noStrike">
                <a:solidFill>
                  <a:srgbClr val="405449"/>
                </a:solidFill>
                <a:latin typeface="Nobile"/>
                <a:ea typeface="Nobile"/>
              </a:rPr>
              <a:t>Son Morro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11"/>
          <p:cNvSpPr/>
          <p:nvPr/>
        </p:nvSpPr>
        <p:spPr>
          <a:xfrm>
            <a:off x="8929440" y="6244200"/>
            <a:ext cx="50497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350"/>
              </a:lnSpc>
              <a:buClr>
                <a:srgbClr val="405449"/>
              </a:buClr>
              <a:buFont typeface="Symbol" charset="2"/>
              <a:buChar char=""/>
            </a:pPr>
            <a:r>
              <a:rPr b="0" lang="en-US" sz="1450" spc="-1" strike="noStrike">
                <a:solidFill>
                  <a:srgbClr val="405449"/>
                </a:solidFill>
                <a:latin typeface="Nobile"/>
                <a:ea typeface="Nobile"/>
              </a:rPr>
              <a:t>Son Malferit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12"/>
          <p:cNvSpPr/>
          <p:nvPr/>
        </p:nvSpPr>
        <p:spPr>
          <a:xfrm>
            <a:off x="8929440" y="6611040"/>
            <a:ext cx="50497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350"/>
              </a:lnSpc>
              <a:buClr>
                <a:srgbClr val="405449"/>
              </a:buClr>
              <a:buFont typeface="Symbol" charset="2"/>
              <a:buChar char=""/>
            </a:pPr>
            <a:r>
              <a:rPr b="0" lang="en-US" sz="1450" spc="-1" strike="noStrike">
                <a:solidFill>
                  <a:srgbClr val="405449"/>
                </a:solidFill>
                <a:latin typeface="Nobile"/>
                <a:ea typeface="Nobile"/>
              </a:rPr>
              <a:t>Son Oms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13"/>
          <p:cNvSpPr/>
          <p:nvPr/>
        </p:nvSpPr>
        <p:spPr>
          <a:xfrm>
            <a:off x="8929440" y="6977880"/>
            <a:ext cx="50497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350"/>
              </a:lnSpc>
              <a:buClr>
                <a:srgbClr val="405449"/>
              </a:buClr>
              <a:buFont typeface="Symbol" charset="2"/>
              <a:buChar char=""/>
            </a:pPr>
            <a:r>
              <a:rPr b="0" lang="en-US" sz="1450" spc="-1" strike="noStrike">
                <a:solidFill>
                  <a:srgbClr val="405449"/>
                </a:solidFill>
                <a:latin typeface="Nobile"/>
                <a:ea typeface="Nobile"/>
              </a:rPr>
              <a:t>Sa Tàpia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14"/>
          <p:cNvSpPr/>
          <p:nvPr/>
        </p:nvSpPr>
        <p:spPr>
          <a:xfrm>
            <a:off x="8929440" y="7344720"/>
            <a:ext cx="50497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350"/>
              </a:lnSpc>
              <a:buClr>
                <a:srgbClr val="405449"/>
              </a:buClr>
              <a:buFont typeface="Symbol" charset="2"/>
              <a:buChar char=""/>
            </a:pPr>
            <a:r>
              <a:rPr b="0" lang="en-US" sz="1450" spc="-1" strike="noStrike">
                <a:solidFill>
                  <a:srgbClr val="405449"/>
                </a:solidFill>
                <a:latin typeface="Nobile"/>
                <a:ea typeface="Nobile"/>
              </a:rPr>
              <a:t>Coll d'en Rabassa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10962720" y="180360"/>
            <a:ext cx="3668040" cy="259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4" name="Text 0"/>
          <p:cNvSpPr/>
          <p:nvPr/>
        </p:nvSpPr>
        <p:spPr>
          <a:xfrm>
            <a:off x="793800" y="1081080"/>
            <a:ext cx="74908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Requisitos para Empresas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Shape 1"/>
          <p:cNvSpPr/>
          <p:nvPr/>
        </p:nvSpPr>
        <p:spPr>
          <a:xfrm>
            <a:off x="793800" y="2130120"/>
            <a:ext cx="3664440" cy="3121200"/>
          </a:xfrm>
          <a:prstGeom prst="roundRect">
            <a:avLst>
              <a:gd name="adj" fmla="val 6540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2"/>
          <p:cNvSpPr/>
          <p:nvPr/>
        </p:nvSpPr>
        <p:spPr>
          <a:xfrm>
            <a:off x="1020600" y="2356920"/>
            <a:ext cx="31946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Contenedores Propios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3"/>
          <p:cNvSpPr/>
          <p:nvPr/>
        </p:nvSpPr>
        <p:spPr>
          <a:xfrm>
            <a:off x="1020600" y="2847240"/>
            <a:ext cx="3210840" cy="21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Las empresas deben adquirir contenedores que cumplan normativas UNE-EN 840. Deben estar rotulados y mantenerse dentro del establecimiento.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Shape 4"/>
          <p:cNvSpPr/>
          <p:nvPr/>
        </p:nvSpPr>
        <p:spPr>
          <a:xfrm>
            <a:off x="4685400" y="2130120"/>
            <a:ext cx="3664440" cy="3121200"/>
          </a:xfrm>
          <a:prstGeom prst="roundRect">
            <a:avLst>
              <a:gd name="adj" fmla="val 6540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5"/>
          <p:cNvSpPr/>
          <p:nvPr/>
        </p:nvSpPr>
        <p:spPr>
          <a:xfrm>
            <a:off x="4912200" y="2356920"/>
            <a:ext cx="29487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Separación Correcta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6"/>
          <p:cNvSpPr/>
          <p:nvPr/>
        </p:nvSpPr>
        <p:spPr>
          <a:xfrm>
            <a:off x="4912200" y="2847240"/>
            <a:ext cx="32108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Rechazo, papel y cartón obligatorios. Materia orgánica, vidrio y envases según cantidades generadas.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Shape 7"/>
          <p:cNvSpPr/>
          <p:nvPr/>
        </p:nvSpPr>
        <p:spPr>
          <a:xfrm>
            <a:off x="793800" y="5478480"/>
            <a:ext cx="7556040" cy="1669320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8"/>
          <p:cNvSpPr/>
          <p:nvPr/>
        </p:nvSpPr>
        <p:spPr>
          <a:xfrm>
            <a:off x="1020600" y="57052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Sanciones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9"/>
          <p:cNvSpPr/>
          <p:nvPr/>
        </p:nvSpPr>
        <p:spPr>
          <a:xfrm>
            <a:off x="1020600" y="6195600"/>
            <a:ext cx="710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Mezclar residuos industriales con rechazo se sanciona con multas de hasta 3.000€.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11880000" y="180360"/>
            <a:ext cx="2750760" cy="194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96" name="Text 0"/>
          <p:cNvSpPr/>
          <p:nvPr/>
        </p:nvSpPr>
        <p:spPr>
          <a:xfrm>
            <a:off x="793800" y="69696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Recogida Comercial Centro Histórico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1"/>
          <p:cNvSpPr/>
          <p:nvPr/>
        </p:nvSpPr>
        <p:spPr>
          <a:xfrm>
            <a:off x="793800" y="2681640"/>
            <a:ext cx="35010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Establecimientos Obligados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2"/>
          <p:cNvSpPr/>
          <p:nvPr/>
        </p:nvSpPr>
        <p:spPr>
          <a:xfrm>
            <a:off x="793800" y="3617280"/>
            <a:ext cx="350100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Bares, restaurantes, hoteles, centros educativos en barrios de la Seu, Cort, la Llotja-el Born, Puig de Sant Pere, Sant Jaume y Sant Nicolau.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3"/>
          <p:cNvSpPr/>
          <p:nvPr/>
        </p:nvSpPr>
        <p:spPr>
          <a:xfrm>
            <a:off x="793800" y="56584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Criterio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4"/>
          <p:cNvSpPr/>
          <p:nvPr/>
        </p:nvSpPr>
        <p:spPr>
          <a:xfrm>
            <a:off x="793800" y="6239520"/>
            <a:ext cx="35010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Cuando generen más de 500 litros/día o 120 litros para una fracción específica.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5"/>
          <p:cNvSpPr/>
          <p:nvPr/>
        </p:nvSpPr>
        <p:spPr>
          <a:xfrm>
            <a:off x="4856400" y="2681640"/>
            <a:ext cx="30949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Horarios de Recogida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6"/>
          <p:cNvSpPr/>
          <p:nvPr/>
        </p:nvSpPr>
        <p:spPr>
          <a:xfrm>
            <a:off x="4856400" y="3262680"/>
            <a:ext cx="35010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Tarde:</a:t>
            </a: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 A partir de las 16h (envases, vidrio, orgánica para escuelas)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7"/>
          <p:cNvSpPr/>
          <p:nvPr/>
        </p:nvSpPr>
        <p:spPr>
          <a:xfrm>
            <a:off x="4856400" y="4555440"/>
            <a:ext cx="35010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Noche:</a:t>
            </a: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 A partir de las 23:30h (rechazo, orgánica, cartón comercial)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12240000" y="-180000"/>
            <a:ext cx="2880000" cy="203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06" name="Text 0"/>
          <p:cNvSpPr/>
          <p:nvPr/>
        </p:nvSpPr>
        <p:spPr>
          <a:xfrm>
            <a:off x="6280200" y="1379160"/>
            <a:ext cx="69192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Éxito en Platja de Palma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1"/>
          <p:cNvSpPr/>
          <p:nvPr/>
        </p:nvSpPr>
        <p:spPr>
          <a:xfrm>
            <a:off x="6280200" y="2541240"/>
            <a:ext cx="23295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51"/>
              </a:lnSpc>
              <a:tabLst>
                <a:tab algn="l" pos="0"/>
              </a:tabLst>
            </a:pPr>
            <a:r>
              <a:rPr b="1" lang="en-US" sz="585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35</a:t>
            </a:r>
            <a:endParaRPr b="0" lang="es-ES" sz="5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2"/>
          <p:cNvSpPr/>
          <p:nvPr/>
        </p:nvSpPr>
        <p:spPr>
          <a:xfrm>
            <a:off x="6280200" y="3573360"/>
            <a:ext cx="23295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Hoteles Adheridos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3"/>
          <p:cNvSpPr/>
          <p:nvPr/>
        </p:nvSpPr>
        <p:spPr>
          <a:xfrm>
            <a:off x="6280200" y="4417920"/>
            <a:ext cx="232956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Representan 13.000 plazas turísticas, el 40% de la Asociación Hoteleros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4"/>
          <p:cNvSpPr/>
          <p:nvPr/>
        </p:nvSpPr>
        <p:spPr>
          <a:xfrm>
            <a:off x="8893440" y="2541240"/>
            <a:ext cx="23295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51"/>
              </a:lnSpc>
              <a:tabLst>
                <a:tab algn="l" pos="0"/>
              </a:tabLst>
            </a:pPr>
            <a:r>
              <a:rPr b="1" lang="en-US" sz="585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64%</a:t>
            </a:r>
            <a:endParaRPr b="0" lang="es-ES" sz="5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5"/>
          <p:cNvSpPr/>
          <p:nvPr/>
        </p:nvSpPr>
        <p:spPr>
          <a:xfrm>
            <a:off x="8893440" y="3573360"/>
            <a:ext cx="23295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Recogida Selectiva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6"/>
          <p:cNvSpPr/>
          <p:nvPr/>
        </p:nvSpPr>
        <p:spPr>
          <a:xfrm>
            <a:off x="8893440" y="4417920"/>
            <a:ext cx="232956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Cifra muy elevada comparada con el 17,5% del conjunto de Palma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7"/>
          <p:cNvSpPr/>
          <p:nvPr/>
        </p:nvSpPr>
        <p:spPr>
          <a:xfrm>
            <a:off x="11506680" y="2541240"/>
            <a:ext cx="23295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51"/>
              </a:lnSpc>
              <a:tabLst>
                <a:tab algn="l" pos="0"/>
              </a:tabLst>
            </a:pPr>
            <a:r>
              <a:rPr b="1" lang="en-US" sz="585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23%</a:t>
            </a:r>
            <a:endParaRPr b="0" lang="es-ES" sz="5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8"/>
          <p:cNvSpPr/>
          <p:nvPr/>
        </p:nvSpPr>
        <p:spPr>
          <a:xfrm>
            <a:off x="11506680" y="3573360"/>
            <a:ext cx="23295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Incremento Vidrio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9"/>
          <p:cNvSpPr/>
          <p:nvPr/>
        </p:nvSpPr>
        <p:spPr>
          <a:xfrm>
            <a:off x="11506680" y="4417920"/>
            <a:ext cx="232956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784,93 toneladas recogidas, el mayor incremento registrado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10"/>
          <p:cNvSpPr/>
          <p:nvPr/>
        </p:nvSpPr>
        <p:spPr>
          <a:xfrm>
            <a:off x="6280200" y="612468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5449"/>
                </a:solidFill>
                <a:latin typeface="Nobile"/>
                <a:ea typeface="Nobile"/>
              </a:rPr>
              <a:t>El convenio iniciado en 2009 ha demostrado ser un modelo exitoso de colaboración público-privada.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12420000" y="57240"/>
            <a:ext cx="2210760" cy="15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 0"/>
          <p:cNvSpPr/>
          <p:nvPr/>
        </p:nvSpPr>
        <p:spPr>
          <a:xfrm>
            <a:off x="432000" y="339480"/>
            <a:ext cx="619128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Recogida Puerta a Puerta Barrios Norte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Image 0" descr="preencoded.png"/>
          <p:cNvPicPr/>
          <p:nvPr/>
        </p:nvPicPr>
        <p:blipFill>
          <a:blip r:embed="rId1"/>
          <a:stretch/>
        </p:blipFill>
        <p:spPr>
          <a:xfrm>
            <a:off x="432000" y="972360"/>
            <a:ext cx="6949080" cy="3230640"/>
          </a:xfrm>
          <a:prstGeom prst="rect">
            <a:avLst/>
          </a:prstGeom>
          <a:ln w="0">
            <a:noFill/>
          </a:ln>
        </p:spPr>
      </p:pic>
      <p:sp>
        <p:nvSpPr>
          <p:cNvPr id="120" name="Text 1"/>
          <p:cNvSpPr/>
          <p:nvPr/>
        </p:nvSpPr>
        <p:spPr>
          <a:xfrm>
            <a:off x="432000" y="4341960"/>
            <a:ext cx="1376604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405449"/>
                </a:solidFill>
                <a:latin typeface="Nobile"/>
                <a:ea typeface="Nobile"/>
              </a:rPr>
              <a:t>Sistema implementado en Son Sardina, sa Garriga, Son Espanyol, Establiments y zona rural del Secar de la Real.</a:t>
            </a:r>
            <a:endParaRPr b="0" lang="es-ES" sz="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Shape 2"/>
          <p:cNvSpPr/>
          <p:nvPr/>
        </p:nvSpPr>
        <p:spPr>
          <a:xfrm>
            <a:off x="7307640" y="4678560"/>
            <a:ext cx="14760" cy="3686040"/>
          </a:xfrm>
          <a:prstGeom prst="roundRect">
            <a:avLst>
              <a:gd name="adj" fmla="val 729216"/>
            </a:avLst>
          </a:prstGeom>
          <a:solidFill>
            <a:srgbClr val="ced9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Shape 3"/>
          <p:cNvSpPr/>
          <p:nvPr/>
        </p:nvSpPr>
        <p:spPr>
          <a:xfrm>
            <a:off x="6821280" y="4809600"/>
            <a:ext cx="370080" cy="14760"/>
          </a:xfrm>
          <a:prstGeom prst="roundRect">
            <a:avLst>
              <a:gd name="adj" fmla="val 729216"/>
            </a:avLst>
          </a:prstGeom>
          <a:solidFill>
            <a:srgbClr val="ced9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Shape 4"/>
          <p:cNvSpPr/>
          <p:nvPr/>
        </p:nvSpPr>
        <p:spPr>
          <a:xfrm>
            <a:off x="7176240" y="4678560"/>
            <a:ext cx="277560" cy="2775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5"/>
          <p:cNvSpPr/>
          <p:nvPr/>
        </p:nvSpPr>
        <p:spPr>
          <a:xfrm>
            <a:off x="7222680" y="4701600"/>
            <a:ext cx="18468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451"/>
              </a:lnSpc>
              <a:tabLst>
                <a:tab algn="l" pos="0"/>
              </a:tabLst>
            </a:pPr>
            <a:r>
              <a:rPr b="1" lang="en-US" sz="145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1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6"/>
          <p:cNvSpPr/>
          <p:nvPr/>
        </p:nvSpPr>
        <p:spPr>
          <a:xfrm>
            <a:off x="5154480" y="4720680"/>
            <a:ext cx="1542960" cy="1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5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Lunes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7"/>
          <p:cNvSpPr/>
          <p:nvPr/>
        </p:nvSpPr>
        <p:spPr>
          <a:xfrm>
            <a:off x="432000" y="4987800"/>
            <a:ext cx="626544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5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405449"/>
                </a:solidFill>
                <a:latin typeface="Nobile"/>
                <a:ea typeface="Nobile"/>
              </a:rPr>
              <a:t>Rechazo</a:t>
            </a:r>
            <a:endParaRPr b="0" lang="es-ES" sz="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Shape 8"/>
          <p:cNvSpPr/>
          <p:nvPr/>
        </p:nvSpPr>
        <p:spPr>
          <a:xfrm>
            <a:off x="7438680" y="5550480"/>
            <a:ext cx="370080" cy="14760"/>
          </a:xfrm>
          <a:prstGeom prst="roundRect">
            <a:avLst>
              <a:gd name="adj" fmla="val 729216"/>
            </a:avLst>
          </a:prstGeom>
          <a:solidFill>
            <a:srgbClr val="ced9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Shape 9"/>
          <p:cNvSpPr/>
          <p:nvPr/>
        </p:nvSpPr>
        <p:spPr>
          <a:xfrm>
            <a:off x="7176240" y="5419080"/>
            <a:ext cx="277560" cy="2775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 10"/>
          <p:cNvSpPr/>
          <p:nvPr/>
        </p:nvSpPr>
        <p:spPr>
          <a:xfrm>
            <a:off x="7222680" y="5442480"/>
            <a:ext cx="18468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451"/>
              </a:lnSpc>
              <a:tabLst>
                <a:tab algn="l" pos="0"/>
              </a:tabLst>
            </a:pPr>
            <a:r>
              <a:rPr b="1" lang="en-US" sz="145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2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11"/>
          <p:cNvSpPr/>
          <p:nvPr/>
        </p:nvSpPr>
        <p:spPr>
          <a:xfrm>
            <a:off x="7932600" y="5461560"/>
            <a:ext cx="1542960" cy="1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Martes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12"/>
          <p:cNvSpPr/>
          <p:nvPr/>
        </p:nvSpPr>
        <p:spPr>
          <a:xfrm>
            <a:off x="7932600" y="5728680"/>
            <a:ext cx="626544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405449"/>
                </a:solidFill>
                <a:latin typeface="Nobile"/>
                <a:ea typeface="Nobile"/>
              </a:rPr>
              <a:t>Envases</a:t>
            </a:r>
            <a:endParaRPr b="0" lang="es-ES" sz="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Shape 13"/>
          <p:cNvSpPr/>
          <p:nvPr/>
        </p:nvSpPr>
        <p:spPr>
          <a:xfrm>
            <a:off x="6821280" y="6189120"/>
            <a:ext cx="370080" cy="14760"/>
          </a:xfrm>
          <a:prstGeom prst="roundRect">
            <a:avLst>
              <a:gd name="adj" fmla="val 729216"/>
            </a:avLst>
          </a:prstGeom>
          <a:solidFill>
            <a:srgbClr val="ced9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Shape 14"/>
          <p:cNvSpPr/>
          <p:nvPr/>
        </p:nvSpPr>
        <p:spPr>
          <a:xfrm>
            <a:off x="7176240" y="6057720"/>
            <a:ext cx="277560" cy="2775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15"/>
          <p:cNvSpPr/>
          <p:nvPr/>
        </p:nvSpPr>
        <p:spPr>
          <a:xfrm>
            <a:off x="7222680" y="6080760"/>
            <a:ext cx="18468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451"/>
              </a:lnSpc>
              <a:tabLst>
                <a:tab algn="l" pos="0"/>
              </a:tabLst>
            </a:pPr>
            <a:r>
              <a:rPr b="1" lang="en-US" sz="145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3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16"/>
          <p:cNvSpPr/>
          <p:nvPr/>
        </p:nvSpPr>
        <p:spPr>
          <a:xfrm>
            <a:off x="5154480" y="6100200"/>
            <a:ext cx="1542960" cy="1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5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Miércoles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17"/>
          <p:cNvSpPr/>
          <p:nvPr/>
        </p:nvSpPr>
        <p:spPr>
          <a:xfrm>
            <a:off x="432000" y="6366960"/>
            <a:ext cx="626544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5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405449"/>
                </a:solidFill>
                <a:latin typeface="Nobile"/>
                <a:ea typeface="Nobile"/>
              </a:rPr>
              <a:t>Orgánica</a:t>
            </a:r>
            <a:endParaRPr b="0" lang="es-ES" sz="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Shape 18"/>
          <p:cNvSpPr/>
          <p:nvPr/>
        </p:nvSpPr>
        <p:spPr>
          <a:xfrm>
            <a:off x="7438680" y="6827400"/>
            <a:ext cx="370080" cy="14760"/>
          </a:xfrm>
          <a:prstGeom prst="roundRect">
            <a:avLst>
              <a:gd name="adj" fmla="val 729216"/>
            </a:avLst>
          </a:prstGeom>
          <a:solidFill>
            <a:srgbClr val="ced9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Shape 19"/>
          <p:cNvSpPr/>
          <p:nvPr/>
        </p:nvSpPr>
        <p:spPr>
          <a:xfrm>
            <a:off x="7176240" y="6696360"/>
            <a:ext cx="277560" cy="2775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20"/>
          <p:cNvSpPr/>
          <p:nvPr/>
        </p:nvSpPr>
        <p:spPr>
          <a:xfrm>
            <a:off x="7222680" y="6719400"/>
            <a:ext cx="18468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451"/>
              </a:lnSpc>
              <a:tabLst>
                <a:tab algn="l" pos="0"/>
              </a:tabLst>
            </a:pPr>
            <a:r>
              <a:rPr b="1" lang="en-US" sz="145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4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21"/>
          <p:cNvSpPr/>
          <p:nvPr/>
        </p:nvSpPr>
        <p:spPr>
          <a:xfrm>
            <a:off x="7932600" y="6738840"/>
            <a:ext cx="1542960" cy="1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Jueves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22"/>
          <p:cNvSpPr/>
          <p:nvPr/>
        </p:nvSpPr>
        <p:spPr>
          <a:xfrm>
            <a:off x="7932600" y="7005600"/>
            <a:ext cx="626544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405449"/>
                </a:solidFill>
                <a:latin typeface="Nobile"/>
                <a:ea typeface="Nobile"/>
              </a:rPr>
              <a:t>Papel y cartón</a:t>
            </a:r>
            <a:endParaRPr b="0" lang="es-ES" sz="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Shape 23"/>
          <p:cNvSpPr/>
          <p:nvPr/>
        </p:nvSpPr>
        <p:spPr>
          <a:xfrm>
            <a:off x="6821280" y="7466040"/>
            <a:ext cx="370080" cy="14760"/>
          </a:xfrm>
          <a:prstGeom prst="roundRect">
            <a:avLst>
              <a:gd name="adj" fmla="val 729216"/>
            </a:avLst>
          </a:prstGeom>
          <a:solidFill>
            <a:srgbClr val="ced9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Shape 24"/>
          <p:cNvSpPr/>
          <p:nvPr/>
        </p:nvSpPr>
        <p:spPr>
          <a:xfrm>
            <a:off x="7176240" y="7335000"/>
            <a:ext cx="277560" cy="2775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25"/>
          <p:cNvSpPr/>
          <p:nvPr/>
        </p:nvSpPr>
        <p:spPr>
          <a:xfrm>
            <a:off x="7222680" y="7358040"/>
            <a:ext cx="18468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451"/>
              </a:lnSpc>
              <a:tabLst>
                <a:tab algn="l" pos="0"/>
              </a:tabLst>
            </a:pPr>
            <a:r>
              <a:rPr b="1" lang="en-US" sz="145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5</a:t>
            </a:r>
            <a:endParaRPr b="0" lang="es-E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 26"/>
          <p:cNvSpPr/>
          <p:nvPr/>
        </p:nvSpPr>
        <p:spPr>
          <a:xfrm>
            <a:off x="5154480" y="7377120"/>
            <a:ext cx="1542960" cy="1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5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Viernes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27"/>
          <p:cNvSpPr/>
          <p:nvPr/>
        </p:nvSpPr>
        <p:spPr>
          <a:xfrm>
            <a:off x="432000" y="7644240"/>
            <a:ext cx="626544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5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405449"/>
                </a:solidFill>
                <a:latin typeface="Nobile"/>
                <a:ea typeface="Nobile"/>
              </a:rPr>
              <a:t>Vidrio</a:t>
            </a:r>
            <a:endParaRPr b="0" lang="es-ES" sz="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28"/>
          <p:cNvSpPr/>
          <p:nvPr/>
        </p:nvSpPr>
        <p:spPr>
          <a:xfrm>
            <a:off x="432000" y="8503920"/>
            <a:ext cx="1376604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405449"/>
                </a:solidFill>
                <a:latin typeface="Nobile"/>
                <a:ea typeface="Nobile"/>
              </a:rPr>
              <a:t>Los residuos deben sacarse la noche anterior a partir de las 21h o antes de las 6h del día de recogida.</a:t>
            </a:r>
            <a:endParaRPr b="0" lang="es-ES" sz="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12369240" y="57600"/>
            <a:ext cx="2210760" cy="15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50" name="Text 0"/>
          <p:cNvSpPr/>
          <p:nvPr/>
        </p:nvSpPr>
        <p:spPr>
          <a:xfrm>
            <a:off x="6236640" y="589680"/>
            <a:ext cx="7643520" cy="13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250"/>
              </a:lnSpc>
              <a:tabLst>
                <a:tab algn="l" pos="0"/>
              </a:tabLst>
            </a:pPr>
            <a:r>
              <a:rPr b="1" lang="en-US" sz="4200" spc="-1" strike="noStrike">
                <a:solidFill>
                  <a:srgbClr val="3b4540"/>
                </a:solidFill>
                <a:latin typeface="Fraunces Extra Bold"/>
                <a:ea typeface="Fraunces Extra Bold"/>
              </a:rPr>
              <a:t>Cómo Utilizar los Puntos Verdes</a:t>
            </a:r>
            <a:endParaRPr b="0" lang="es-E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Shape 1"/>
          <p:cNvSpPr/>
          <p:nvPr/>
        </p:nvSpPr>
        <p:spPr>
          <a:xfrm>
            <a:off x="6236640" y="2250360"/>
            <a:ext cx="481680" cy="481680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2"/>
          <p:cNvSpPr/>
          <p:nvPr/>
        </p:nvSpPr>
        <p:spPr>
          <a:xfrm>
            <a:off x="6932880" y="2324160"/>
            <a:ext cx="353952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Exclusivo para Residentes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3"/>
          <p:cNvSpPr/>
          <p:nvPr/>
        </p:nvSpPr>
        <p:spPr>
          <a:xfrm>
            <a:off x="6932880" y="2787480"/>
            <a:ext cx="6946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405449"/>
                </a:solidFill>
                <a:latin typeface="Nobile"/>
                <a:ea typeface="Nobile"/>
              </a:rPr>
              <a:t>Mostrar documentación que acredite residencia en Palma</a:t>
            </a:r>
            <a:endParaRPr b="0" lang="es-E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Shape 4"/>
          <p:cNvSpPr/>
          <p:nvPr/>
        </p:nvSpPr>
        <p:spPr>
          <a:xfrm>
            <a:off x="6236640" y="3558960"/>
            <a:ext cx="481680" cy="481680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 5"/>
          <p:cNvSpPr/>
          <p:nvPr/>
        </p:nvSpPr>
        <p:spPr>
          <a:xfrm>
            <a:off x="6932880" y="3632760"/>
            <a:ext cx="36147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Solo Usuarios Particulares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6"/>
          <p:cNvSpPr/>
          <p:nvPr/>
        </p:nvSpPr>
        <p:spPr>
          <a:xfrm>
            <a:off x="6932880" y="4096080"/>
            <a:ext cx="6946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405449"/>
                </a:solidFill>
                <a:latin typeface="Nobile"/>
                <a:ea typeface="Nobile"/>
              </a:rPr>
              <a:t>Las empresas no pueden depositar residuos de su actividad</a:t>
            </a:r>
            <a:endParaRPr b="0" lang="es-E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Shape 7"/>
          <p:cNvSpPr/>
          <p:nvPr/>
        </p:nvSpPr>
        <p:spPr>
          <a:xfrm>
            <a:off x="6236640" y="4867560"/>
            <a:ext cx="481680" cy="481680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 8"/>
          <p:cNvSpPr/>
          <p:nvPr/>
        </p:nvSpPr>
        <p:spPr>
          <a:xfrm>
            <a:off x="6932880" y="4941000"/>
            <a:ext cx="282960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Límite de Escombros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9"/>
          <p:cNvSpPr/>
          <p:nvPr/>
        </p:nvSpPr>
        <p:spPr>
          <a:xfrm>
            <a:off x="6932880" y="5404320"/>
            <a:ext cx="6946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405449"/>
                </a:solidFill>
                <a:latin typeface="Nobile"/>
                <a:ea typeface="Nobile"/>
              </a:rPr>
              <a:t>Máximo 5 sacos por persona y día para particulares</a:t>
            </a:r>
            <a:endParaRPr b="0" lang="es-E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Shape 10"/>
          <p:cNvSpPr/>
          <p:nvPr/>
        </p:nvSpPr>
        <p:spPr>
          <a:xfrm>
            <a:off x="6236640" y="6176160"/>
            <a:ext cx="481680" cy="481680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11"/>
          <p:cNvSpPr/>
          <p:nvPr/>
        </p:nvSpPr>
        <p:spPr>
          <a:xfrm>
            <a:off x="6932880" y="6249600"/>
            <a:ext cx="272808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405449"/>
                </a:solidFill>
                <a:latin typeface="Fraunces Extra Bold"/>
                <a:ea typeface="Fraunces Extra Bold"/>
              </a:rPr>
              <a:t>Residuos Separados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12"/>
          <p:cNvSpPr/>
          <p:nvPr/>
        </p:nvSpPr>
        <p:spPr>
          <a:xfrm>
            <a:off x="6932880" y="6712920"/>
            <a:ext cx="6946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405449"/>
                </a:solidFill>
                <a:latin typeface="Nobile"/>
                <a:ea typeface="Nobile"/>
              </a:rPr>
              <a:t>Depositar en el contenedor correspondiente, nunca en el suelo</a:t>
            </a:r>
            <a:endParaRPr b="0" lang="es-E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 13"/>
          <p:cNvSpPr/>
          <p:nvPr/>
        </p:nvSpPr>
        <p:spPr>
          <a:xfrm>
            <a:off x="6236640" y="7296840"/>
            <a:ext cx="76435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1650" spc="-1" strike="noStrike">
                <a:solidFill>
                  <a:srgbClr val="405449"/>
                </a:solidFill>
                <a:latin typeface="Nobile"/>
                <a:ea typeface="Nobile"/>
              </a:rPr>
              <a:t>Horario:</a:t>
            </a:r>
            <a:r>
              <a:rPr b="0" lang="en-US" sz="1650" spc="-1" strike="noStrike">
                <a:solidFill>
                  <a:srgbClr val="405449"/>
                </a:solidFill>
                <a:latin typeface="Nobile"/>
                <a:ea typeface="Nobile"/>
              </a:rPr>
              <a:t> Abiertos cada día de 8 a 20h (última admisión 19:45h)</a:t>
            </a:r>
            <a:endParaRPr b="0" lang="es-ES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12549240" y="6660000"/>
            <a:ext cx="2210760" cy="15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LibreOffice/24.2.3.2$Windows_X86_64 LibreOffice_project/433d9c2ded56988e8a90e6b2e771ee4e6a5ab2ba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2025-09-29T10:36:09Z</dcterms:created>
  <dc:creator/>
  <dc:description/>
  <dc:language>es-ES</dc:language>
  <cp:lastModifiedBy/>
  <dcterms:modified xsi:type="dcterms:W3CDTF">2025-09-29T12:48:01Z</dcterms:modified>
  <cp:revision>6</cp:revision>
  <dc:subject/>
  <dc:title>Gestion de Residuos</dc:title>
</cp:coreProperties>
</file>